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86" r:id="rId2"/>
    <p:sldId id="403" r:id="rId3"/>
    <p:sldId id="404" r:id="rId4"/>
    <p:sldId id="410" r:id="rId5"/>
    <p:sldId id="406" r:id="rId6"/>
    <p:sldId id="407" r:id="rId7"/>
    <p:sldId id="411" r:id="rId8"/>
    <p:sldId id="409" r:id="rId9"/>
    <p:sldId id="405" r:id="rId10"/>
    <p:sldId id="438" r:id="rId11"/>
    <p:sldId id="356" r:id="rId12"/>
    <p:sldId id="357" r:id="rId13"/>
    <p:sldId id="358" r:id="rId14"/>
    <p:sldId id="359" r:id="rId15"/>
    <p:sldId id="360" r:id="rId16"/>
    <p:sldId id="361" r:id="rId17"/>
    <p:sldId id="412" r:id="rId18"/>
    <p:sldId id="413" r:id="rId19"/>
    <p:sldId id="416" r:id="rId20"/>
    <p:sldId id="414" r:id="rId21"/>
    <p:sldId id="415" r:id="rId22"/>
    <p:sldId id="445" r:id="rId23"/>
    <p:sldId id="446" r:id="rId24"/>
    <p:sldId id="447" r:id="rId25"/>
    <p:sldId id="448" r:id="rId26"/>
    <p:sldId id="3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8FEA1-5E4B-469A-ACEC-308CDEF753F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597D4-32E9-4331-A5ED-769CCAAC24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37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70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8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090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59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87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09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48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04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7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25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17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77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55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73CBD-4BF5-4D1E-8CE4-8C4BCD6BB9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29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5999-5B58-0D19-EF8D-A3FFA19B6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74BF0-F55B-EDFF-F4F0-D2FAF3C8A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40A7E-7D25-B175-12DB-C2F87EE5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2F386-FA86-455F-972B-34F0AC66D3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CB72C-9E47-C729-85AE-019518F46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CBCC3-E394-DFF8-3131-608953657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02A-DB0B-424A-AE0D-145EC0267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00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D3B9-B263-B42E-27B7-C93AD7D4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C0D467-DA65-70FF-F29E-3DAA511D1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4225F-C291-FCE8-C502-2B1C9DD7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2F386-FA86-455F-972B-34F0AC66D3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34DF7-E872-FBFD-1227-8F6875FA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C2DD8-0528-8EF9-0E40-1BF273940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02A-DB0B-424A-AE0D-145EC0267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75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10E0EA-6516-0CD7-76AB-81324D6757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E2EB1-1301-E8E9-5ED1-F31FB014D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850B1-FE5A-3535-BE9D-C1BAF2CDF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2F386-FA86-455F-972B-34F0AC66D3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41904-0E88-EF83-6A48-B2742908E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9EE2F-CF1E-3094-1D34-9E0D75F6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02A-DB0B-424A-AE0D-145EC0267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3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A3B31-1C6B-CBFE-94F3-E91C97382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B5154-E159-84A6-5DFC-0C9798784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8BC02-0B77-2781-6682-F19F50004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2F386-FA86-455F-972B-34F0AC66D3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12584-1CCB-11B2-7741-21C7578CA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9967F-3106-0913-8201-E70DBE644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02A-DB0B-424A-AE0D-145EC0267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26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1D0E-29C3-5EA0-8120-3A3752E0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79905E-FE49-91FC-EFF0-0C0CC72F3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BAC19-61DD-D1CA-00D7-363166E67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2F386-FA86-455F-972B-34F0AC66D3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3BD59-14A9-19BD-0CA8-672418A29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B0972-9021-E56C-F046-45A2CE306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02A-DB0B-424A-AE0D-145EC0267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46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FD8BA-639B-F5E9-E4ED-5E58FC32B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550DD-F5B1-264D-A07C-90E1894F9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3B1248-43C1-E11D-25F2-E93D5D061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1DC5D-4134-D3F4-D2EB-82DEA53B1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2F386-FA86-455F-972B-34F0AC66D3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BEDA3-8A86-9B7D-BCC7-277C3A588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8B893-7C39-2F52-4850-B991276A3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02A-DB0B-424A-AE0D-145EC0267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32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0D10D-02DF-2628-2D52-F5C59EF0C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0F4DF-3CAD-3180-E85E-16EA7DEC2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24EFBD-1A1C-A3CC-42E6-B95F74DBE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C60773-3397-07A7-10C8-CDB088238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067B9-B349-B096-825D-FB26776C3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06903E-6895-81E9-DE30-92F7E4C0B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2F386-FA86-455F-972B-34F0AC66D3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C11B98-55E9-CE84-EF21-1E7F05FCF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4D973-DD05-BDC6-5C2A-9930A315E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02A-DB0B-424A-AE0D-145EC0267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7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9FE83-1C17-09ED-D6EF-83C1E6C97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66384-FEAA-10D7-53FC-E703621E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2F386-FA86-455F-972B-34F0AC66D3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11BA1E-0C29-7481-8BDD-E38E56BFD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82B44-5432-3079-5C1B-274FBAF3A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02A-DB0B-424A-AE0D-145EC0267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65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87B25E-DE48-EBD5-2CD0-AAE9D4B56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2F386-FA86-455F-972B-34F0AC66D3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7A83B4-CDA7-E071-5B73-7D60D1BFD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A8467-DBF1-6D25-67D4-D59577A3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02A-DB0B-424A-AE0D-145EC0267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85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384F6-2F05-9796-4577-7BAC67F1B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3054A-CD89-42E6-CC88-0AA2715FD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92E7D-19E9-3ED9-4B96-13ABCBD19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145D3-F4FC-41DC-4281-41E6E0196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2F386-FA86-455F-972B-34F0AC66D3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65A3B-25C5-9C53-6501-608B579AE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A7E24-7D50-7718-C30A-452CC2D9E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02A-DB0B-424A-AE0D-145EC0267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55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E7F31-D4A2-3BEC-B5C7-69D2056E6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2962AA-6BF8-2F01-50C2-5FF5968F1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47090-240A-230A-F14E-1CA854FBC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6B020-427C-5793-C895-9FBFE38AD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2F386-FA86-455F-972B-34F0AC66D3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41FDA-69B8-D9EF-3EBD-DC6CEBFC4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8E073-0F7C-486D-F470-1CA73B638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402A-DB0B-424A-AE0D-145EC0267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631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C6709B-A497-8D5D-C402-78F1BB153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864AC-9D61-B316-BBD5-EE229A121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793AB-9B8E-ED9C-8AB8-18350DE442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2F386-FA86-455F-972B-34F0AC66D3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3C338-7825-AC09-F107-D1062F50A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93FEA-D158-64F1-E1C5-F90BB03B3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0402A-DB0B-424A-AE0D-145EC0267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23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tif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53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tif"/><Relationship Id="rId4" Type="http://schemas.microsoft.com/office/2007/relationships/hdphoto" Target="../media/hdphoto7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tif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1267-32D8-4C9C-B155-29935648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43" y="1722871"/>
            <a:ext cx="1098520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Continuation Blind Test Healthy vs Breast Cancer Plasma Samples based on Exosome count using </a:t>
            </a:r>
            <a:r>
              <a:rPr lang="en-US" sz="4000" dirty="0"/>
              <a:t>PANORAMA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49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CC502FF4-B883-49FD-9F74-DDE5AF288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661" y="1843117"/>
            <a:ext cx="3901354" cy="3942064"/>
          </a:xfrm>
          <a:prstGeom prst="rect">
            <a:avLst/>
          </a:prstGeom>
        </p:spPr>
      </p:pic>
      <p:pic>
        <p:nvPicPr>
          <p:cNvPr id="9" name="Picture 8" descr="A picture containing outdoor object, outdoor, star, night&#10;&#10;Description automatically generated">
            <a:extLst>
              <a:ext uri="{FF2B5EF4-FFF2-40B4-BE49-F238E27FC236}">
                <a16:creationId xmlns:a16="http://schemas.microsoft.com/office/drawing/2014/main" id="{35223D81-6B1B-4F0C-967F-8C2F9F7CD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05" y="1816587"/>
            <a:ext cx="3901353" cy="394206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D16A31-432D-41B2-BD82-A4385F3D5EE2}"/>
              </a:ext>
            </a:extLst>
          </p:cNvPr>
          <p:cNvCxnSpPr/>
          <p:nvPr/>
        </p:nvCxnSpPr>
        <p:spPr>
          <a:xfrm>
            <a:off x="5497084" y="5599391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6572066-ED1D-4EEF-948C-3B76BA177BD3}"/>
              </a:ext>
            </a:extLst>
          </p:cNvPr>
          <p:cNvSpPr txBox="1"/>
          <p:nvPr/>
        </p:nvSpPr>
        <p:spPr>
          <a:xfrm>
            <a:off x="10424258" y="6488668"/>
            <a:ext cx="2261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Scale Bar: 10 µm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3B9F96-51C9-469B-BDDB-F962BA90A679}"/>
              </a:ext>
            </a:extLst>
          </p:cNvPr>
          <p:cNvCxnSpPr/>
          <p:nvPr/>
        </p:nvCxnSpPr>
        <p:spPr>
          <a:xfrm>
            <a:off x="9478818" y="5599391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9471F226-881D-42DB-90FF-ACCD042015C9}"/>
              </a:ext>
            </a:extLst>
          </p:cNvPr>
          <p:cNvSpPr txBox="1">
            <a:spLocks/>
          </p:cNvSpPr>
          <p:nvPr/>
        </p:nvSpPr>
        <p:spPr>
          <a:xfrm>
            <a:off x="562826" y="293833"/>
            <a:ext cx="11406702" cy="1325563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84 (Prediction: Cancer)</a:t>
            </a:r>
            <a:endParaRPr lang="en-US" dirty="0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D6E9539E-7D2D-4F71-BF04-2B37D65F356C}"/>
              </a:ext>
            </a:extLst>
          </p:cNvPr>
          <p:cNvSpPr txBox="1"/>
          <p:nvPr/>
        </p:nvSpPr>
        <p:spPr>
          <a:xfrm>
            <a:off x="-49355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0% response to miRNA-21</a:t>
            </a:r>
          </a:p>
          <a:p>
            <a:r>
              <a:rPr lang="en-US" dirty="0"/>
              <a:t>Look cancerous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D40BF6-C8F1-41F6-A906-0B3F6F3292B9}"/>
              </a:ext>
            </a:extLst>
          </p:cNvPr>
          <p:cNvSpPr txBox="1"/>
          <p:nvPr/>
        </p:nvSpPr>
        <p:spPr>
          <a:xfrm>
            <a:off x="2188744" y="1196786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617 (Ex: 504; Large: 113)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B928E1-C804-41F5-A5EE-960B4C1FD32A}"/>
              </a:ext>
            </a:extLst>
          </p:cNvPr>
          <p:cNvSpPr txBox="1"/>
          <p:nvPr/>
        </p:nvSpPr>
        <p:spPr>
          <a:xfrm>
            <a:off x="6334545" y="1246587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123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CCA97B-C1C8-4481-902E-26FE1C09F53D}"/>
              </a:ext>
            </a:extLst>
          </p:cNvPr>
          <p:cNvSpPr txBox="1"/>
          <p:nvPr/>
        </p:nvSpPr>
        <p:spPr>
          <a:xfrm>
            <a:off x="4312934" y="5686974"/>
            <a:ext cx="991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than CI of stage 1 (950-1558) 	             </a:t>
            </a:r>
          </a:p>
          <a:p>
            <a:r>
              <a:rPr lang="en-US" dirty="0"/>
              <a:t>	             After wash lower than CI stage 1 (151-370) and</a:t>
            </a:r>
          </a:p>
          <a:p>
            <a:r>
              <a:rPr lang="en-US" dirty="0"/>
              <a:t>                               higher than Healthy (5-70)</a:t>
            </a:r>
          </a:p>
        </p:txBody>
      </p:sp>
    </p:spTree>
    <p:extLst>
      <p:ext uri="{BB962C8B-B14F-4D97-AF65-F5344CB8AC3E}">
        <p14:creationId xmlns:p14="http://schemas.microsoft.com/office/powerpoint/2010/main" val="3158619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85 (Prediction: Healthy)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40099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445 (Ex: 345; Large: 100)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61F0A-C346-4BDF-B5B5-2DF496D09E72}"/>
              </a:ext>
            </a:extLst>
          </p:cNvPr>
          <p:cNvSpPr txBox="1"/>
          <p:nvPr/>
        </p:nvSpPr>
        <p:spPr>
          <a:xfrm>
            <a:off x="3870189" y="5441549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higher than 99% CI Healthy (5-28) ) but lower than 70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9A77C4C-877A-45F5-8011-B60EDF442E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7" t="6027" r="28711"/>
          <a:stretch/>
        </p:blipFill>
        <p:spPr>
          <a:xfrm>
            <a:off x="115513" y="1704670"/>
            <a:ext cx="3858786" cy="3746105"/>
          </a:xfrm>
          <a:prstGeom prst="rect">
            <a:avLst/>
          </a:prstGeom>
        </p:spPr>
      </p:pic>
      <p:pic>
        <p:nvPicPr>
          <p:cNvPr id="7" name="Picture 6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0B13BA94-5C14-47B3-BAB8-031D08069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84" y="1834309"/>
            <a:ext cx="3494058" cy="3508832"/>
          </a:xfrm>
          <a:prstGeom prst="rect">
            <a:avLst/>
          </a:prstGeom>
        </p:spPr>
      </p:pic>
      <p:pic>
        <p:nvPicPr>
          <p:cNvPr id="12" name="Picture 11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93519C65-D421-4B5A-A145-46369D77C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27" y="1812306"/>
            <a:ext cx="3493668" cy="353083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B3A6C0-D1FB-4FA8-8FA1-D401454C6C43}"/>
              </a:ext>
            </a:extLst>
          </p:cNvPr>
          <p:cNvCxnSpPr/>
          <p:nvPr/>
        </p:nvCxnSpPr>
        <p:spPr>
          <a:xfrm>
            <a:off x="11233040" y="5198883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2C2151-C5B1-4973-89BF-EF4EFDF27A10}"/>
              </a:ext>
            </a:extLst>
          </p:cNvPr>
          <p:cNvCxnSpPr/>
          <p:nvPr/>
        </p:nvCxnSpPr>
        <p:spPr>
          <a:xfrm>
            <a:off x="7368050" y="5198883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895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86 (Prediction: Cancer)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40098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6 % response to miRNA-21</a:t>
            </a:r>
          </a:p>
          <a:p>
            <a:r>
              <a:rPr lang="en-US" dirty="0"/>
              <a:t>Look cancerous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352 (Ex: 227; Large: 125)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61F0A-C346-4BDF-B5B5-2DF496D09E72}"/>
              </a:ext>
            </a:extLst>
          </p:cNvPr>
          <p:cNvSpPr txBox="1"/>
          <p:nvPr/>
        </p:nvSpPr>
        <p:spPr>
          <a:xfrm>
            <a:off x="4228407" y="5548889"/>
            <a:ext cx="991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than CI of stage 1 (950-1558) 	             </a:t>
            </a:r>
          </a:p>
          <a:p>
            <a:r>
              <a:rPr lang="en-US" dirty="0"/>
              <a:t>	             After wash lower than CI stage 1 (151-370) and</a:t>
            </a:r>
          </a:p>
          <a:p>
            <a:r>
              <a:rPr lang="en-US" dirty="0"/>
              <a:t>                               higher than Healthy (5-70)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573FFD6-3D08-47A5-85B1-A6F3BC54FD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2" t="4678" r="28557" b="40"/>
          <a:stretch/>
        </p:blipFill>
        <p:spPr>
          <a:xfrm>
            <a:off x="95085" y="1696825"/>
            <a:ext cx="4067515" cy="3976032"/>
          </a:xfrm>
          <a:prstGeom prst="rect">
            <a:avLst/>
          </a:prstGeom>
        </p:spPr>
      </p:pic>
      <p:pic>
        <p:nvPicPr>
          <p:cNvPr id="9" name="Picture 8" descr="A picture containing night, outdoor object, night sky&#10;&#10;Description automatically generated">
            <a:extLst>
              <a:ext uri="{FF2B5EF4-FFF2-40B4-BE49-F238E27FC236}">
                <a16:creationId xmlns:a16="http://schemas.microsoft.com/office/drawing/2014/main" id="{2E167517-A463-46C5-B085-B62E48532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84" y="1786256"/>
            <a:ext cx="3723151" cy="3762633"/>
          </a:xfrm>
          <a:prstGeom prst="rect">
            <a:avLst/>
          </a:prstGeom>
        </p:spPr>
      </p:pic>
      <p:pic>
        <p:nvPicPr>
          <p:cNvPr id="15" name="Picture 14" descr="A picture containing star, outdoor object, slope, night&#10;&#10;Description automatically generated">
            <a:extLst>
              <a:ext uri="{FF2B5EF4-FFF2-40B4-BE49-F238E27FC236}">
                <a16:creationId xmlns:a16="http://schemas.microsoft.com/office/drawing/2014/main" id="{7655993D-F176-4218-9F8D-FA0F0F0256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319" y="1803524"/>
            <a:ext cx="3695794" cy="376263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9D21E30-E992-4C0B-9594-ECB54FC5A6A9}"/>
              </a:ext>
            </a:extLst>
          </p:cNvPr>
          <p:cNvCxnSpPr/>
          <p:nvPr/>
        </p:nvCxnSpPr>
        <p:spPr>
          <a:xfrm>
            <a:off x="11478136" y="5445551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94C342-1C29-4D30-A0D6-D6E18A53965E}"/>
              </a:ext>
            </a:extLst>
          </p:cNvPr>
          <p:cNvCxnSpPr/>
          <p:nvPr/>
        </p:nvCxnSpPr>
        <p:spPr>
          <a:xfrm>
            <a:off x="7630429" y="5445551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22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87 (Prediction: Healthy)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-35317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297 (Ex: 213; Large: 84)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61F0A-C346-4BDF-B5B5-2DF496D09E72}"/>
              </a:ext>
            </a:extLst>
          </p:cNvPr>
          <p:cNvSpPr txBox="1"/>
          <p:nvPr/>
        </p:nvSpPr>
        <p:spPr>
          <a:xfrm>
            <a:off x="3832481" y="5583431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higher than 99% CI Healthy (5-28) ) but lower than 70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CCC45D9-87E4-481D-97D1-A33714CD28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3" t="5858" r="28866" b="-324"/>
          <a:stretch/>
        </p:blipFill>
        <p:spPr>
          <a:xfrm>
            <a:off x="67170" y="1753390"/>
            <a:ext cx="3914086" cy="3819693"/>
          </a:xfrm>
          <a:prstGeom prst="rect">
            <a:avLst/>
          </a:prstGeom>
        </p:spPr>
      </p:pic>
      <p:pic>
        <p:nvPicPr>
          <p:cNvPr id="9" name="Picture 8" descr="A picture containing tree, outdoor, outdoor object, night sky&#10;&#10;Description automatically generated">
            <a:extLst>
              <a:ext uri="{FF2B5EF4-FFF2-40B4-BE49-F238E27FC236}">
                <a16:creationId xmlns:a16="http://schemas.microsoft.com/office/drawing/2014/main" id="{EF098D28-1A1E-48B0-9A97-57B7588DC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05" y="1804881"/>
            <a:ext cx="3681756" cy="3716709"/>
          </a:xfrm>
          <a:prstGeom prst="rect">
            <a:avLst/>
          </a:prstGeom>
        </p:spPr>
      </p:pic>
      <p:pic>
        <p:nvPicPr>
          <p:cNvPr id="15" name="Picture 14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01552EB7-04BA-41D6-9F79-8AD09BBCA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406" y="1804880"/>
            <a:ext cx="3681536" cy="371671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70AB18-5039-484D-8F63-3243A57BE39B}"/>
              </a:ext>
            </a:extLst>
          </p:cNvPr>
          <p:cNvCxnSpPr/>
          <p:nvPr/>
        </p:nvCxnSpPr>
        <p:spPr>
          <a:xfrm>
            <a:off x="7596065" y="5445551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7C3D05-A040-4599-8A8A-C766886216F0}"/>
              </a:ext>
            </a:extLst>
          </p:cNvPr>
          <p:cNvCxnSpPr/>
          <p:nvPr/>
        </p:nvCxnSpPr>
        <p:spPr>
          <a:xfrm>
            <a:off x="11440429" y="5445551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320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88 (Prediction: Healthy)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40098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371 (Ex: 327; Large: 44)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61F0A-C346-4BDF-B5B5-2DF496D09E72}"/>
              </a:ext>
            </a:extLst>
          </p:cNvPr>
          <p:cNvSpPr txBox="1"/>
          <p:nvPr/>
        </p:nvSpPr>
        <p:spPr>
          <a:xfrm>
            <a:off x="4344884" y="5584352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matches 99% CI Healthy (5-28)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556E43D-82EC-4910-BEB1-1BA19362F8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7" t="4678" r="28711"/>
          <a:stretch/>
        </p:blipFill>
        <p:spPr>
          <a:xfrm>
            <a:off x="156109" y="1831474"/>
            <a:ext cx="3697431" cy="3640995"/>
          </a:xfrm>
          <a:prstGeom prst="rect">
            <a:avLst/>
          </a:prstGeom>
        </p:spPr>
      </p:pic>
      <p:pic>
        <p:nvPicPr>
          <p:cNvPr id="7" name="Picture 6" descr="A picture containing outdoor, white, star, outdoor object&#10;&#10;Description automatically generated">
            <a:extLst>
              <a:ext uri="{FF2B5EF4-FFF2-40B4-BE49-F238E27FC236}">
                <a16:creationId xmlns:a16="http://schemas.microsoft.com/office/drawing/2014/main" id="{D63F0B32-41A7-421A-9746-7F873A43E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84" y="1800068"/>
            <a:ext cx="3633346" cy="3640995"/>
          </a:xfrm>
          <a:prstGeom prst="rect">
            <a:avLst/>
          </a:prstGeom>
        </p:spPr>
      </p:pic>
      <p:pic>
        <p:nvPicPr>
          <p:cNvPr id="12" name="Picture 11" descr="A picture containing outdoor object, star, dark, night&#10;&#10;Description automatically generated">
            <a:extLst>
              <a:ext uri="{FF2B5EF4-FFF2-40B4-BE49-F238E27FC236}">
                <a16:creationId xmlns:a16="http://schemas.microsoft.com/office/drawing/2014/main" id="{D946B7BE-2B35-4BC1-B292-7BBAE902C3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937" y="1798514"/>
            <a:ext cx="3587396" cy="364099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B427A3A-EF05-4845-958F-30D6071EBB41}"/>
              </a:ext>
            </a:extLst>
          </p:cNvPr>
          <p:cNvCxnSpPr/>
          <p:nvPr/>
        </p:nvCxnSpPr>
        <p:spPr>
          <a:xfrm>
            <a:off x="11412148" y="5313573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40F9FB8-2172-449D-A0AB-2CF4912C9E4E}"/>
              </a:ext>
            </a:extLst>
          </p:cNvPr>
          <p:cNvCxnSpPr/>
          <p:nvPr/>
        </p:nvCxnSpPr>
        <p:spPr>
          <a:xfrm>
            <a:off x="7452121" y="5324574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204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89 (Prediction: Healthy)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-35317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234 (Ex: 164; Large: 70)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06663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61F0A-C346-4BDF-B5B5-2DF496D09E72}"/>
              </a:ext>
            </a:extLst>
          </p:cNvPr>
          <p:cNvSpPr txBox="1"/>
          <p:nvPr/>
        </p:nvSpPr>
        <p:spPr>
          <a:xfrm>
            <a:off x="3870187" y="5583431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higher than 99% CI Healthy (5-28) ) but lower than 70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EFADF39-33D6-4DB6-B941-9F1B4B6EE4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2" t="5015" r="28789" b="-105"/>
          <a:stretch/>
        </p:blipFill>
        <p:spPr>
          <a:xfrm>
            <a:off x="51714" y="1671219"/>
            <a:ext cx="4039519" cy="3961231"/>
          </a:xfrm>
          <a:prstGeom prst="rect">
            <a:avLst/>
          </a:prstGeom>
        </p:spPr>
      </p:pic>
      <p:pic>
        <p:nvPicPr>
          <p:cNvPr id="7" name="Picture 6" descr="A picture containing outdoor object, white, night, star&#10;&#10;Description automatically generated">
            <a:extLst>
              <a:ext uri="{FF2B5EF4-FFF2-40B4-BE49-F238E27FC236}">
                <a16:creationId xmlns:a16="http://schemas.microsoft.com/office/drawing/2014/main" id="{5607A775-56C6-4E55-8142-5525E626C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092" y="1790479"/>
            <a:ext cx="3681442" cy="3673692"/>
          </a:xfrm>
          <a:prstGeom prst="rect">
            <a:avLst/>
          </a:prstGeom>
        </p:spPr>
      </p:pic>
      <p:pic>
        <p:nvPicPr>
          <p:cNvPr id="12" name="Picture 11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41068404-3B48-4A2F-A810-BE7D3C901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291" y="1790479"/>
            <a:ext cx="3638926" cy="367369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457499-E066-4FFD-830A-23A8CF5743E6}"/>
              </a:ext>
            </a:extLst>
          </p:cNvPr>
          <p:cNvCxnSpPr/>
          <p:nvPr/>
        </p:nvCxnSpPr>
        <p:spPr>
          <a:xfrm>
            <a:off x="11440429" y="5351281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DC860C-76B1-4A10-A932-3539F1236C0A}"/>
              </a:ext>
            </a:extLst>
          </p:cNvPr>
          <p:cNvCxnSpPr/>
          <p:nvPr/>
        </p:nvCxnSpPr>
        <p:spPr>
          <a:xfrm>
            <a:off x="7608634" y="5334000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190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90 (Prediction: Cancer)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40098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7.1 % response to miRNA-21</a:t>
            </a:r>
          </a:p>
          <a:p>
            <a:r>
              <a:rPr lang="en-US" dirty="0"/>
              <a:t>Look cancerous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481 (Ex: 324; Large: 157)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61F0A-C346-4BDF-B5B5-2DF496D09E72}"/>
              </a:ext>
            </a:extLst>
          </p:cNvPr>
          <p:cNvSpPr txBox="1"/>
          <p:nvPr/>
        </p:nvSpPr>
        <p:spPr>
          <a:xfrm>
            <a:off x="4228407" y="5548889"/>
            <a:ext cx="99169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than CI of stage 1 (950-1558) 	             </a:t>
            </a:r>
          </a:p>
          <a:p>
            <a:r>
              <a:rPr lang="en-US" dirty="0"/>
              <a:t>	             After wash lower than CI stage 1 (151-370) and</a:t>
            </a:r>
          </a:p>
          <a:p>
            <a:r>
              <a:rPr lang="en-US" dirty="0"/>
              <a:t>                               higher than Healthy (5-70)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2ABED90-4881-439F-8B0E-C34334A64B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3" t="4509" r="28943" b="-803"/>
          <a:stretch/>
        </p:blipFill>
        <p:spPr>
          <a:xfrm>
            <a:off x="40099" y="1706252"/>
            <a:ext cx="4146280" cy="4131808"/>
          </a:xfrm>
          <a:prstGeom prst="rect">
            <a:avLst/>
          </a:prstGeom>
        </p:spPr>
      </p:pic>
      <p:pic>
        <p:nvPicPr>
          <p:cNvPr id="12" name="Picture 11" descr="A picture containing outdoor, outdoor object, star, night&#10;&#10;Description automatically generated">
            <a:extLst>
              <a:ext uri="{FF2B5EF4-FFF2-40B4-BE49-F238E27FC236}">
                <a16:creationId xmlns:a16="http://schemas.microsoft.com/office/drawing/2014/main" id="{F1B9DBDD-BA78-44C3-A866-A24CE695FD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58" y="1831474"/>
            <a:ext cx="3575607" cy="3586899"/>
          </a:xfrm>
          <a:prstGeom prst="rect">
            <a:avLst/>
          </a:prstGeom>
        </p:spPr>
      </p:pic>
      <p:pic>
        <p:nvPicPr>
          <p:cNvPr id="19" name="Picture 18" descr="A picture containing star, dark, night sky&#10;&#10;Description automatically generated">
            <a:extLst>
              <a:ext uri="{FF2B5EF4-FFF2-40B4-BE49-F238E27FC236}">
                <a16:creationId xmlns:a16="http://schemas.microsoft.com/office/drawing/2014/main" id="{22562061-DB79-4B2D-A4FE-264BED22F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27" y="1841822"/>
            <a:ext cx="3545714" cy="35869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4D4B50-3A7E-4470-8655-84AF4122DF6F}"/>
              </a:ext>
            </a:extLst>
          </p:cNvPr>
          <p:cNvCxnSpPr/>
          <p:nvPr/>
        </p:nvCxnSpPr>
        <p:spPr>
          <a:xfrm>
            <a:off x="11233039" y="5275869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8B7094-C766-4446-9D3F-C1E89BBB2EE9}"/>
              </a:ext>
            </a:extLst>
          </p:cNvPr>
          <p:cNvCxnSpPr/>
          <p:nvPr/>
        </p:nvCxnSpPr>
        <p:spPr>
          <a:xfrm>
            <a:off x="7518878" y="5275869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398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F8BF9170-1598-443D-AE8F-436D82044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358" y="2327822"/>
            <a:ext cx="3398435" cy="3433774"/>
          </a:xfrm>
          <a:prstGeom prst="rect">
            <a:avLst/>
          </a:prstGeom>
        </p:spPr>
      </p:pic>
      <p:pic>
        <p:nvPicPr>
          <p:cNvPr id="25" name="Picture 24" descr="A picture containing tree, outdoor, night sky&#10;&#10;Description automatically generated">
            <a:extLst>
              <a:ext uri="{FF2B5EF4-FFF2-40B4-BE49-F238E27FC236}">
                <a16:creationId xmlns:a16="http://schemas.microsoft.com/office/drawing/2014/main" id="{5ADCC5D4-24EE-4D96-886E-01032D89C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37" y="2327822"/>
            <a:ext cx="3398434" cy="34337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PANORAMA of Plasma Sample 91 (Prediction (based on MIR-21):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1033 (Ex: 814; Large: 219)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81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significantly higher than CI Healthy (64-172)</a:t>
            </a:r>
          </a:p>
          <a:p>
            <a:r>
              <a:rPr lang="en-US" dirty="0"/>
              <a:t>              	             After wash count higher than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A239E-1B7B-476D-9968-6D04E220B8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96" t="16897" r="58604" b="11077"/>
          <a:stretch/>
        </p:blipFill>
        <p:spPr>
          <a:xfrm>
            <a:off x="364207" y="2269696"/>
            <a:ext cx="4263571" cy="345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99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outdoor, star, night&#10;&#10;Description automatically generated">
            <a:extLst>
              <a:ext uri="{FF2B5EF4-FFF2-40B4-BE49-F238E27FC236}">
                <a16:creationId xmlns:a16="http://schemas.microsoft.com/office/drawing/2014/main" id="{57382A1E-3A14-485F-B090-D078BDEDE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01924"/>
            <a:ext cx="3363757" cy="34278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92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1170 (Ex: 870 ; Large: 300)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slightly higher than CI Healthy (64-172)</a:t>
            </a:r>
          </a:p>
          <a:p>
            <a:r>
              <a:rPr lang="en-US" dirty="0"/>
              <a:t>              	             After wash count lower than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5" name="Picture 4" descr="A picture containing tree, outdoor, outdoor object&#10;&#10;Description automatically generated">
            <a:extLst>
              <a:ext uri="{FF2B5EF4-FFF2-40B4-BE49-F238E27FC236}">
                <a16:creationId xmlns:a16="http://schemas.microsoft.com/office/drawing/2014/main" id="{B08E3FB9-65A8-4E01-A291-8D73A0D99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13" y="2301924"/>
            <a:ext cx="3363758" cy="34278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0BFCFA-5A86-4599-B4DD-CA2C2B7195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81" t="16267" r="58116" b="11076"/>
          <a:stretch/>
        </p:blipFill>
        <p:spPr>
          <a:xfrm>
            <a:off x="331423" y="2281352"/>
            <a:ext cx="4408865" cy="361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814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26C7CE61-E48A-448F-8D18-B4F41BD65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894" y="2276769"/>
            <a:ext cx="3451721" cy="3487614"/>
          </a:xfrm>
          <a:prstGeom prst="rect">
            <a:avLst/>
          </a:prstGeom>
        </p:spPr>
      </p:pic>
      <p:pic>
        <p:nvPicPr>
          <p:cNvPr id="7" name="Picture 6" descr="A picture containing outdoor, night, outdoor object, night sky&#10;&#10;Description automatically generated">
            <a:extLst>
              <a:ext uri="{FF2B5EF4-FFF2-40B4-BE49-F238E27FC236}">
                <a16:creationId xmlns:a16="http://schemas.microsoft.com/office/drawing/2014/main" id="{89F78DC9-6F7A-49EA-A30E-881E20BB4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0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150" y="2276769"/>
            <a:ext cx="3451721" cy="348761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93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840 (Ex: 692; Large:148)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456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</a:t>
            </a:r>
            <a:r>
              <a:rPr lang="en-US" dirty="0" err="1"/>
              <a:t>matcheCI</a:t>
            </a:r>
            <a:r>
              <a:rPr lang="en-US" dirty="0"/>
              <a:t> stage I lung cancer 1 (950-1558)</a:t>
            </a:r>
          </a:p>
          <a:p>
            <a:r>
              <a:rPr lang="en-US" dirty="0"/>
              <a:t>              	             After wash count higher CI of stage I lung cancer (151-370)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BD3AD-A2B2-431B-A7F7-AFD15B6004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370" t="17671" r="59005" b="12122"/>
          <a:stretch/>
        </p:blipFill>
        <p:spPr>
          <a:xfrm>
            <a:off x="333735" y="2276769"/>
            <a:ext cx="4213295" cy="348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72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0FC21A3D-622F-42F0-B816-F099E58F8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01924"/>
            <a:ext cx="3463843" cy="3433775"/>
          </a:xfrm>
          <a:prstGeom prst="rect">
            <a:avLst/>
          </a:prstGeom>
        </p:spPr>
      </p:pic>
      <p:pic>
        <p:nvPicPr>
          <p:cNvPr id="7" name="Picture 6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0AA6C2EE-C3B5-4385-8F81-C37EB4639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45" y="2324031"/>
            <a:ext cx="3463843" cy="34337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76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103 (Ex: 43 ; Large: 60)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 matches CI Healthy (64-172)</a:t>
            </a:r>
          </a:p>
          <a:p>
            <a:r>
              <a:rPr lang="en-US" dirty="0"/>
              <a:t>              	             After wash count slightly higher than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A2F77-2393-4DEB-ACD7-3CACDBE477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59" t="18282" r="58830" b="11077"/>
          <a:stretch/>
        </p:blipFill>
        <p:spPr>
          <a:xfrm>
            <a:off x="585661" y="2429458"/>
            <a:ext cx="3941373" cy="330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32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94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617(Ex: 459; Large: 158)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significantly higher than CI Healthy (64-172)</a:t>
            </a:r>
          </a:p>
          <a:p>
            <a:r>
              <a:rPr lang="en-US" dirty="0"/>
              <a:t>              	             After wash count lower than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5" name="Picture 4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8A3EA43C-3FE3-4B01-8242-9806DD6AC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5000"/>
                    </a14:imgEffect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039" y="2301150"/>
            <a:ext cx="3392607" cy="3427885"/>
          </a:xfrm>
          <a:prstGeom prst="rect">
            <a:avLst/>
          </a:prstGeom>
        </p:spPr>
      </p:pic>
      <p:pic>
        <p:nvPicPr>
          <p:cNvPr id="7" name="Picture 6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927E6418-D7D7-41F0-A894-D89DE8805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31" y="2301151"/>
            <a:ext cx="3392606" cy="34278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756583-F180-4D00-A289-2EA0458913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73" t="16694" r="59030" b="11076"/>
          <a:stretch/>
        </p:blipFill>
        <p:spPr>
          <a:xfrm>
            <a:off x="478709" y="2232643"/>
            <a:ext cx="4171937" cy="35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29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111AF0AC-8465-4F92-9CF5-49C802A1A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63" y="2324073"/>
            <a:ext cx="3392607" cy="3427885"/>
          </a:xfrm>
          <a:prstGeom prst="rect">
            <a:avLst/>
          </a:prstGeom>
        </p:spPr>
      </p:pic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8CFCE869-9CDE-437C-92FF-CBE5BD0F8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24074"/>
            <a:ext cx="3398435" cy="34278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95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91(Ex: 80 ; Large: 11)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slightly higher than CI Healthy (64-172)</a:t>
            </a:r>
          </a:p>
          <a:p>
            <a:r>
              <a:rPr lang="en-US" dirty="0"/>
              <a:t>              	             After wash count lower than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1DBE7-5B27-46EF-86A5-8873D14FEA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78" t="16693" r="58311" b="11078"/>
          <a:stretch/>
        </p:blipFill>
        <p:spPr>
          <a:xfrm>
            <a:off x="576670" y="2486222"/>
            <a:ext cx="3918858" cy="322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52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3A2BBD4F-468F-4C9F-9C7B-4DEAFC29B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005" y="1768504"/>
            <a:ext cx="3874314" cy="389914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D8FFCA-3F38-4519-B662-D8665EF5F12A}"/>
              </a:ext>
            </a:extLst>
          </p:cNvPr>
          <p:cNvCxnSpPr/>
          <p:nvPr/>
        </p:nvCxnSpPr>
        <p:spPr>
          <a:xfrm>
            <a:off x="7332737" y="5337132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14100F-988E-4092-8BD7-AF51F5AAC806}"/>
              </a:ext>
            </a:extLst>
          </p:cNvPr>
          <p:cNvCxnSpPr/>
          <p:nvPr/>
        </p:nvCxnSpPr>
        <p:spPr>
          <a:xfrm>
            <a:off x="11442621" y="5555790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7F826B5-D6BB-4CFE-B980-E116DE6270CE}"/>
              </a:ext>
            </a:extLst>
          </p:cNvPr>
          <p:cNvSpPr txBox="1"/>
          <p:nvPr/>
        </p:nvSpPr>
        <p:spPr>
          <a:xfrm>
            <a:off x="10540180" y="6488668"/>
            <a:ext cx="19566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Scale Bar: 10 µm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17F5DCF-E646-480E-9E76-5FC4E522EC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3" r="28977"/>
          <a:stretch/>
        </p:blipFill>
        <p:spPr>
          <a:xfrm>
            <a:off x="189541" y="1819413"/>
            <a:ext cx="3692906" cy="3770914"/>
          </a:xfrm>
          <a:prstGeom prst="rect">
            <a:avLst/>
          </a:prstGeom>
        </p:spPr>
      </p:pic>
      <p:pic>
        <p:nvPicPr>
          <p:cNvPr id="16" name="Content Placeholder 4" descr="A picture containing star, outdoor, outdoor object, night&#10;&#10;Description automatically generated">
            <a:extLst>
              <a:ext uri="{FF2B5EF4-FFF2-40B4-BE49-F238E27FC236}">
                <a16:creationId xmlns:a16="http://schemas.microsoft.com/office/drawing/2014/main" id="{09EC83B4-11CA-4AFC-B518-A104A87F0988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824" y="1753856"/>
            <a:ext cx="3878363" cy="389914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74850FE-52C7-420A-962E-49E3143F2876}"/>
              </a:ext>
            </a:extLst>
          </p:cNvPr>
          <p:cNvCxnSpPr/>
          <p:nvPr/>
        </p:nvCxnSpPr>
        <p:spPr>
          <a:xfrm>
            <a:off x="7446292" y="5548983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F6E3E153-EB47-4DE2-AD69-37F378598D1B}"/>
              </a:ext>
            </a:extLst>
          </p:cNvPr>
          <p:cNvSpPr txBox="1">
            <a:spLocks/>
          </p:cNvSpPr>
          <p:nvPr/>
        </p:nvSpPr>
        <p:spPr>
          <a:xfrm>
            <a:off x="562617" y="558665"/>
            <a:ext cx="11406702" cy="110527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96 (Prediction: Healthy)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85C694-6429-48E6-A9AF-47339D0117DE}"/>
              </a:ext>
            </a:extLst>
          </p:cNvPr>
          <p:cNvSpPr txBox="1"/>
          <p:nvPr/>
        </p:nvSpPr>
        <p:spPr>
          <a:xfrm>
            <a:off x="-35317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1C2781-C490-4712-A5A1-69C22772C063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210 (Ex: 196; Large: 14)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34F3DF-A66E-4AF1-8E23-5F1B502DC25B}"/>
              </a:ext>
            </a:extLst>
          </p:cNvPr>
          <p:cNvSpPr txBox="1"/>
          <p:nvPr/>
        </p:nvSpPr>
        <p:spPr>
          <a:xfrm>
            <a:off x="8209527" y="1206663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0503EB-8DEE-4156-BF28-E82B3D3054DC}"/>
              </a:ext>
            </a:extLst>
          </p:cNvPr>
          <p:cNvSpPr txBox="1"/>
          <p:nvPr/>
        </p:nvSpPr>
        <p:spPr>
          <a:xfrm>
            <a:off x="3870187" y="5653004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higher than 99% CI Healthy (5-28) ) but lower than 70</a:t>
            </a:r>
          </a:p>
        </p:txBody>
      </p:sp>
    </p:spTree>
    <p:extLst>
      <p:ext uri="{BB962C8B-B14F-4D97-AF65-F5344CB8AC3E}">
        <p14:creationId xmlns:p14="http://schemas.microsoft.com/office/powerpoint/2010/main" val="1488930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2D68D452-9152-4E56-8413-CD4E64016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732" y="1787132"/>
            <a:ext cx="3744501" cy="380913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8FE6D4-8122-4B79-99CA-70D124196E66}"/>
              </a:ext>
            </a:extLst>
          </p:cNvPr>
          <p:cNvCxnSpPr/>
          <p:nvPr/>
        </p:nvCxnSpPr>
        <p:spPr>
          <a:xfrm>
            <a:off x="7411395" y="5456826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ECBEE8-9B94-4BD4-9171-65A0B8092650}"/>
              </a:ext>
            </a:extLst>
          </p:cNvPr>
          <p:cNvCxnSpPr/>
          <p:nvPr/>
        </p:nvCxnSpPr>
        <p:spPr>
          <a:xfrm>
            <a:off x="11504762" y="5297802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81E00C-A9EE-47EC-81BC-25F9118D8F85}"/>
              </a:ext>
            </a:extLst>
          </p:cNvPr>
          <p:cNvSpPr txBox="1"/>
          <p:nvPr/>
        </p:nvSpPr>
        <p:spPr>
          <a:xfrm>
            <a:off x="10365658" y="6488668"/>
            <a:ext cx="1976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Scale Bar: 10 µm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9FD5A00-B27C-4D80-903E-E9DBF89E48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7" r="28409"/>
          <a:stretch/>
        </p:blipFill>
        <p:spPr>
          <a:xfrm>
            <a:off x="0" y="1628108"/>
            <a:ext cx="3995920" cy="4006903"/>
          </a:xfrm>
          <a:prstGeom prst="rect">
            <a:avLst/>
          </a:prstGeom>
        </p:spPr>
      </p:pic>
      <p:pic>
        <p:nvPicPr>
          <p:cNvPr id="16" name="Content Placeholder 4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84665999-0F1E-40E2-95DA-37E6DDCA19C5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82" y="1787132"/>
            <a:ext cx="3776816" cy="38091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415A9E-DE61-4878-9DFA-9A7E2A0180DA}"/>
              </a:ext>
            </a:extLst>
          </p:cNvPr>
          <p:cNvCxnSpPr/>
          <p:nvPr/>
        </p:nvCxnSpPr>
        <p:spPr>
          <a:xfrm>
            <a:off x="11353800" y="5430567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86A1AA20-F60F-45DA-8444-BEE1035F7E91}"/>
              </a:ext>
            </a:extLst>
          </p:cNvPr>
          <p:cNvSpPr txBox="1">
            <a:spLocks/>
          </p:cNvSpPr>
          <p:nvPr/>
        </p:nvSpPr>
        <p:spPr>
          <a:xfrm>
            <a:off x="630870" y="447676"/>
            <a:ext cx="11406702" cy="1006951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97 (Prediction: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Hea</a:t>
            </a:r>
            <a:r>
              <a:rPr lang="en-US" sz="3600" b="1" dirty="0" err="1">
                <a:solidFill>
                  <a:prstClr val="black"/>
                </a:solidFill>
                <a:latin typeface="Calibri Light" panose="020F0302020204030204"/>
              </a:rPr>
              <a:t>lthy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)</a:t>
            </a:r>
            <a:endParaRPr lang="en-US" dirty="0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F77D2973-8E1F-4B71-9091-55F4F2BE4ACC}"/>
              </a:ext>
            </a:extLst>
          </p:cNvPr>
          <p:cNvSpPr txBox="1"/>
          <p:nvPr/>
        </p:nvSpPr>
        <p:spPr>
          <a:xfrm>
            <a:off x="-114830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826072-57A4-47F1-8EDA-445F968B7062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231 (Ex: 204; Large: 27)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3A278D-7FAC-4D4C-8CAC-AC20C33A3225}"/>
              </a:ext>
            </a:extLst>
          </p:cNvPr>
          <p:cNvSpPr txBox="1"/>
          <p:nvPr/>
        </p:nvSpPr>
        <p:spPr>
          <a:xfrm>
            <a:off x="8209527" y="1206663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DF6D88-8190-4305-B046-024965A27FBD}"/>
              </a:ext>
            </a:extLst>
          </p:cNvPr>
          <p:cNvSpPr txBox="1"/>
          <p:nvPr/>
        </p:nvSpPr>
        <p:spPr>
          <a:xfrm>
            <a:off x="4116615" y="5595697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matches 99% CI Healthy (5-28)</a:t>
            </a:r>
          </a:p>
        </p:txBody>
      </p:sp>
    </p:spTree>
    <p:extLst>
      <p:ext uri="{BB962C8B-B14F-4D97-AF65-F5344CB8AC3E}">
        <p14:creationId xmlns:p14="http://schemas.microsoft.com/office/powerpoint/2010/main" val="350825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98 (Prediction: Healthy)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-35317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196 (Ex: 157; Large: 39)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06663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61F0A-C346-4BDF-B5B5-2DF496D09E72}"/>
              </a:ext>
            </a:extLst>
          </p:cNvPr>
          <p:cNvSpPr txBox="1"/>
          <p:nvPr/>
        </p:nvSpPr>
        <p:spPr>
          <a:xfrm>
            <a:off x="3794774" y="5578707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higher than 99% CI Healthy (5-28) ) but lower than 70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2B91C9D-D284-4D28-A971-AFE5592F11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7" t="5689" r="28557" b="-104"/>
          <a:stretch/>
        </p:blipFill>
        <p:spPr>
          <a:xfrm>
            <a:off x="90516" y="1723763"/>
            <a:ext cx="3960316" cy="3849320"/>
          </a:xfrm>
          <a:prstGeom prst="rect">
            <a:avLst/>
          </a:prstGeom>
        </p:spPr>
      </p:pic>
      <p:pic>
        <p:nvPicPr>
          <p:cNvPr id="9" name="Picture 8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FFB46422-9EAA-4E39-97A4-963F4B330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844" y="1793765"/>
            <a:ext cx="3713832" cy="3768969"/>
          </a:xfrm>
          <a:prstGeom prst="rect">
            <a:avLst/>
          </a:prstGeom>
        </p:spPr>
      </p:pic>
      <p:pic>
        <p:nvPicPr>
          <p:cNvPr id="15" name="Picture 14" descr="A picture containing star, outdoor object, night sky, night&#10;&#10;Description automatically generated">
            <a:extLst>
              <a:ext uri="{FF2B5EF4-FFF2-40B4-BE49-F238E27FC236}">
                <a16:creationId xmlns:a16="http://schemas.microsoft.com/office/drawing/2014/main" id="{3B8DEABB-864F-49FC-B7AA-FF42F192E2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134" y="1793765"/>
            <a:ext cx="3753099" cy="376896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807046C-19B0-49A8-BF52-139595FE4955}"/>
              </a:ext>
            </a:extLst>
          </p:cNvPr>
          <p:cNvCxnSpPr/>
          <p:nvPr/>
        </p:nvCxnSpPr>
        <p:spPr>
          <a:xfrm>
            <a:off x="7630429" y="5426696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904608-6346-4DAD-AC31-F9111C37836F}"/>
              </a:ext>
            </a:extLst>
          </p:cNvPr>
          <p:cNvCxnSpPr/>
          <p:nvPr/>
        </p:nvCxnSpPr>
        <p:spPr>
          <a:xfrm>
            <a:off x="11583402" y="5428265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967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/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99 (Prediction: Healthy)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-44742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84 (Ex: 60; Large: 24)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06663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56109" y="2067475"/>
            <a:ext cx="3504997" cy="350560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661F0A-C346-4BDF-B5B5-2DF496D09E72}"/>
              </a:ext>
            </a:extLst>
          </p:cNvPr>
          <p:cNvSpPr txBox="1"/>
          <p:nvPr/>
        </p:nvSpPr>
        <p:spPr>
          <a:xfrm>
            <a:off x="3794774" y="5571031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higher than 99% CI Healthy (5-28) ) but lower than 70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42A1949-DC87-4D90-9E07-81951D7FB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6" t="6027" r="28711" b="118"/>
          <a:stretch/>
        </p:blipFill>
        <p:spPr>
          <a:xfrm>
            <a:off x="156109" y="1690713"/>
            <a:ext cx="3946269" cy="3880318"/>
          </a:xfrm>
          <a:prstGeom prst="rect">
            <a:avLst/>
          </a:prstGeom>
        </p:spPr>
      </p:pic>
      <p:pic>
        <p:nvPicPr>
          <p:cNvPr id="7" name="Picture 6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6768469E-FB57-40D8-A12F-63B848F21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86" y="1816158"/>
            <a:ext cx="3629427" cy="3629427"/>
          </a:xfrm>
          <a:prstGeom prst="rect">
            <a:avLst/>
          </a:prstGeom>
        </p:spPr>
      </p:pic>
      <p:pic>
        <p:nvPicPr>
          <p:cNvPr id="12" name="Picture 11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4E619765-4982-485A-A32C-EAB089421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27" y="1812637"/>
            <a:ext cx="3614224" cy="362942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05B15B-CEB3-403F-B521-2E433CC74C39}"/>
              </a:ext>
            </a:extLst>
          </p:cNvPr>
          <p:cNvCxnSpPr/>
          <p:nvPr/>
        </p:nvCxnSpPr>
        <p:spPr>
          <a:xfrm>
            <a:off x="11338305" y="5296289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4DD92F-F2DA-4987-97DC-AC483607086E}"/>
              </a:ext>
            </a:extLst>
          </p:cNvPr>
          <p:cNvCxnSpPr/>
          <p:nvPr/>
        </p:nvCxnSpPr>
        <p:spPr>
          <a:xfrm>
            <a:off x="7452121" y="5304138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169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068D7656-D022-4270-92EE-F8CA401EA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095" y="1877470"/>
            <a:ext cx="3710603" cy="3726426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0744183-5475-49D9-93B0-70DD613FDC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7" r="28409"/>
          <a:stretch/>
        </p:blipFill>
        <p:spPr>
          <a:xfrm>
            <a:off x="30226" y="2050036"/>
            <a:ext cx="3716212" cy="3726426"/>
          </a:xfrm>
          <a:prstGeom prst="rect">
            <a:avLst/>
          </a:prstGeom>
        </p:spPr>
      </p:pic>
      <p:pic>
        <p:nvPicPr>
          <p:cNvPr id="8" name="Content Placeholder 4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6B8AA47D-FED7-45B0-A4C8-EA37F2621DC7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1" y="1877470"/>
            <a:ext cx="3683141" cy="3726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2464A4-68E9-43E8-973A-C38C3DCDF2C0}"/>
              </a:ext>
            </a:extLst>
          </p:cNvPr>
          <p:cNvCxnSpPr/>
          <p:nvPr/>
        </p:nvCxnSpPr>
        <p:spPr>
          <a:xfrm>
            <a:off x="7100425" y="5423364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063DD6-6610-4E81-BCEB-AC5F1E888D94}"/>
              </a:ext>
            </a:extLst>
          </p:cNvPr>
          <p:cNvCxnSpPr/>
          <p:nvPr/>
        </p:nvCxnSpPr>
        <p:spPr>
          <a:xfrm>
            <a:off x="11122973" y="5446600"/>
            <a:ext cx="35661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4D51F040-4026-48FA-BEE1-6DF9D9BF4B4A}"/>
              </a:ext>
            </a:extLst>
          </p:cNvPr>
          <p:cNvSpPr txBox="1">
            <a:spLocks/>
          </p:cNvSpPr>
          <p:nvPr/>
        </p:nvSpPr>
        <p:spPr>
          <a:xfrm>
            <a:off x="643461" y="522361"/>
            <a:ext cx="10936771" cy="1325563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PANORAMA of Plasma Sample 100 (Prediction: Healthy)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C888DF-3344-436A-8DE3-CC81883F6EA0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227 (Ex: 178; Large: 49)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66ED7C-6523-4D89-968A-B6A1846F8B56}"/>
              </a:ext>
            </a:extLst>
          </p:cNvPr>
          <p:cNvSpPr txBox="1"/>
          <p:nvPr/>
        </p:nvSpPr>
        <p:spPr>
          <a:xfrm>
            <a:off x="8209527" y="1206663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1487B929-2A2B-4840-9BC7-1CA27F402328}"/>
              </a:ext>
            </a:extLst>
          </p:cNvPr>
          <p:cNvSpPr txBox="1"/>
          <p:nvPr/>
        </p:nvSpPr>
        <p:spPr>
          <a:xfrm>
            <a:off x="-44742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healthy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D5C0C0-899E-492C-91C5-4C89CF69E6D4}"/>
              </a:ext>
            </a:extLst>
          </p:cNvPr>
          <p:cNvSpPr txBox="1"/>
          <p:nvPr/>
        </p:nvSpPr>
        <p:spPr>
          <a:xfrm>
            <a:off x="3794774" y="5571031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higher than 99% CI Healthy (5-28) ) but lower than 70</a:t>
            </a:r>
          </a:p>
        </p:txBody>
      </p:sp>
    </p:spTree>
    <p:extLst>
      <p:ext uri="{BB962C8B-B14F-4D97-AF65-F5344CB8AC3E}">
        <p14:creationId xmlns:p14="http://schemas.microsoft.com/office/powerpoint/2010/main" val="336993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star, outdoor object, night sky&#10;&#10;Description automatically generated">
            <a:extLst>
              <a:ext uri="{FF2B5EF4-FFF2-40B4-BE49-F238E27FC236}">
                <a16:creationId xmlns:a16="http://schemas.microsoft.com/office/drawing/2014/main" id="{4456F7F9-8C8E-4856-B589-D8F6A841A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55" y="2301924"/>
            <a:ext cx="3392616" cy="3433774"/>
          </a:xfrm>
          <a:prstGeom prst="rect">
            <a:avLst/>
          </a:prstGeom>
        </p:spPr>
      </p:pic>
      <p:pic>
        <p:nvPicPr>
          <p:cNvPr id="7" name="Picture 6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FD10A8A-CE09-444A-865F-A66E870A8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8000"/>
                    </a14:imgEffect>
                    <a14:imgEffect>
                      <a14:brightnessContrast brigh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94063"/>
            <a:ext cx="3392616" cy="343377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77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217 (Ex: 160 ; Large: 57)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 slightly higher CI Healthy (64-172)</a:t>
            </a:r>
          </a:p>
          <a:p>
            <a:r>
              <a:rPr lang="en-US" dirty="0"/>
              <a:t>              	             After wash count matches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334792-741B-404E-BEB2-24A72A5CFB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73" t="16551" r="59102" b="11077"/>
          <a:stretch/>
        </p:blipFill>
        <p:spPr>
          <a:xfrm>
            <a:off x="265763" y="2218212"/>
            <a:ext cx="4409185" cy="376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11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43826D95-7CFC-45B1-864D-75CE201BAD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94060"/>
            <a:ext cx="3398437" cy="3433776"/>
          </a:xfrm>
          <a:prstGeom prst="rect">
            <a:avLst/>
          </a:prstGeom>
        </p:spPr>
      </p:pic>
      <p:pic>
        <p:nvPicPr>
          <p:cNvPr id="6" name="Picture 5" descr="Stars in the sky&#10;&#10;Description automatically generated with low confidence">
            <a:extLst>
              <a:ext uri="{FF2B5EF4-FFF2-40B4-BE49-F238E27FC236}">
                <a16:creationId xmlns:a16="http://schemas.microsoft.com/office/drawing/2014/main" id="{C9052B92-90C0-4AA2-8B69-D6E6D0DD0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435" y="2294060"/>
            <a:ext cx="3398436" cy="34337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78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144 (Ex: 94; Large: 50)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 matches higher CI Healthy (64-172)</a:t>
            </a:r>
          </a:p>
          <a:p>
            <a:r>
              <a:rPr lang="en-US" dirty="0"/>
              <a:t>              	             After wash count matches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02771-1728-4E84-B276-FE10DC59C3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68" t="16076" r="58907" b="11076"/>
          <a:stretch/>
        </p:blipFill>
        <p:spPr>
          <a:xfrm>
            <a:off x="364777" y="2294060"/>
            <a:ext cx="4168239" cy="358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32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star, night, outdoor object, dark&#10;&#10;Description automatically generated">
            <a:extLst>
              <a:ext uri="{FF2B5EF4-FFF2-40B4-BE49-F238E27FC236}">
                <a16:creationId xmlns:a16="http://schemas.microsoft.com/office/drawing/2014/main" id="{CEFD37A9-2DE2-4A30-9442-55FC45CB0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53230"/>
            <a:ext cx="3398434" cy="3445717"/>
          </a:xfrm>
          <a:prstGeom prst="rect">
            <a:avLst/>
          </a:prstGeom>
        </p:spPr>
      </p:pic>
      <p:pic>
        <p:nvPicPr>
          <p:cNvPr id="22" name="Picture 21" descr="A picture containing white, night sky&#10;&#10;Description automatically generated">
            <a:extLst>
              <a:ext uri="{FF2B5EF4-FFF2-40B4-BE49-F238E27FC236}">
                <a16:creationId xmlns:a16="http://schemas.microsoft.com/office/drawing/2014/main" id="{BE2351B1-7126-4CF2-931E-3A4386A1D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650" y="2253231"/>
            <a:ext cx="3398434" cy="344571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79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1621 (Ex: 1164 ; Large: 457)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333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higher than CI stage I lung cancer 1 (950-1558)</a:t>
            </a:r>
          </a:p>
          <a:p>
            <a:r>
              <a:rPr lang="en-US" dirty="0"/>
              <a:t>              	             After wash count matches CI of stage I lung cancer (151-370)	</a:t>
            </a:r>
          </a:p>
          <a:p>
            <a:r>
              <a:rPr lang="en-US" dirty="0"/>
              <a:t>Note: 18.8 %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B7B2C4-EEE4-4147-A976-E4FD749AEA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78" t="17955" r="59297" b="11077"/>
          <a:stretch/>
        </p:blipFill>
        <p:spPr>
          <a:xfrm>
            <a:off x="392952" y="2253230"/>
            <a:ext cx="4156693" cy="347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30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star, night, dark, outdoor object&#10;&#10;Description automatically generated">
            <a:extLst>
              <a:ext uri="{FF2B5EF4-FFF2-40B4-BE49-F238E27FC236}">
                <a16:creationId xmlns:a16="http://schemas.microsoft.com/office/drawing/2014/main" id="{A476843D-8F4B-412C-AC85-A73FF7DA4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97717"/>
            <a:ext cx="3451721" cy="3445718"/>
          </a:xfrm>
          <a:prstGeom prst="rect">
            <a:avLst/>
          </a:prstGeom>
        </p:spPr>
      </p:pic>
      <p:pic>
        <p:nvPicPr>
          <p:cNvPr id="11" name="Picture 10" descr="A picture containing tree, outdoor, white&#10;&#10;Description automatically generated">
            <a:extLst>
              <a:ext uri="{FF2B5EF4-FFF2-40B4-BE49-F238E27FC236}">
                <a16:creationId xmlns:a16="http://schemas.microsoft.com/office/drawing/2014/main" id="{3810B354-BC36-45E6-A792-D55C67163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649" y="2297717"/>
            <a:ext cx="3398435" cy="344571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80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1778 (Ex: 983 ; Large: 795)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340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higher than CI stage I lung cancer 1 (950-1558)</a:t>
            </a:r>
          </a:p>
          <a:p>
            <a:r>
              <a:rPr lang="en-US" dirty="0"/>
              <a:t>              	             After wash count matches CI of stage I lung cancer (151-370)	</a:t>
            </a:r>
          </a:p>
          <a:p>
            <a:r>
              <a:rPr lang="en-US" dirty="0"/>
              <a:t>Note: 16.6 %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8B2837-FDAC-4CDF-9B0D-EEC126A320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78" t="16165" r="59297" b="9205"/>
          <a:stretch/>
        </p:blipFill>
        <p:spPr>
          <a:xfrm>
            <a:off x="311493" y="2237065"/>
            <a:ext cx="4144488" cy="364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814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F4986B5C-9B84-4C27-945D-C742FCC3B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09" y="2282116"/>
            <a:ext cx="3410135" cy="3445719"/>
          </a:xfrm>
          <a:prstGeom prst="rect">
            <a:avLst/>
          </a:prstGeom>
        </p:spPr>
      </p:pic>
      <p:pic>
        <p:nvPicPr>
          <p:cNvPr id="5" name="Picture 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84A4D8C9-7FC3-4CA8-8113-7E97F95C2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90" y="2282116"/>
            <a:ext cx="3410134" cy="344571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81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932 (Ex: 632 ; Large: 300)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123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matches CI stage I lung cancer 1 (950-1558)</a:t>
            </a:r>
          </a:p>
          <a:p>
            <a:r>
              <a:rPr lang="en-US" dirty="0"/>
              <a:t>              	             After wash count lower CI of stage I lung cancer (151-370)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0AE4E-968C-4F36-A243-5446585B7C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93" t="17801" r="58215" b="11077"/>
          <a:stretch/>
        </p:blipFill>
        <p:spPr>
          <a:xfrm>
            <a:off x="234528" y="2245739"/>
            <a:ext cx="4506377" cy="35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9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, outdoor object, dark, star&#10;&#10;Description automatically generated">
            <a:extLst>
              <a:ext uri="{FF2B5EF4-FFF2-40B4-BE49-F238E27FC236}">
                <a16:creationId xmlns:a16="http://schemas.microsoft.com/office/drawing/2014/main" id="{466E0151-9CA0-4602-9ACC-BFB366ECD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75678"/>
            <a:ext cx="3451721" cy="3487614"/>
          </a:xfrm>
          <a:prstGeom prst="rect">
            <a:avLst/>
          </a:prstGeom>
        </p:spPr>
      </p:pic>
      <p:pic>
        <p:nvPicPr>
          <p:cNvPr id="5" name="Picture 4" descr="A picture containing tree, outdoor, silhouette, night sky&#10;&#10;Description automatically generated">
            <a:extLst>
              <a:ext uri="{FF2B5EF4-FFF2-40B4-BE49-F238E27FC236}">
                <a16:creationId xmlns:a16="http://schemas.microsoft.com/office/drawing/2014/main" id="{4D1D89AD-F975-40A0-BD07-D1F054E9F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107" y="2283842"/>
            <a:ext cx="3451721" cy="348163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82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2001 (Ex: 1205; Large: 796)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683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: Before wash count higher than CI stage I lung cancer 1 (950-1558)</a:t>
            </a:r>
          </a:p>
          <a:p>
            <a:r>
              <a:rPr lang="en-US" dirty="0"/>
              <a:t>              	             After wash count higher CI of stage I lung cancer (151-370)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9E3315-42B4-4EA1-AD00-7886E1637A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93" t="17646" r="58896" b="11077"/>
          <a:stretch/>
        </p:blipFill>
        <p:spPr>
          <a:xfrm>
            <a:off x="508815" y="2271413"/>
            <a:ext cx="4298048" cy="349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87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BF79BEBE-84DF-4F76-8730-CE16F7C90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3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94061"/>
            <a:ext cx="3398435" cy="3427884"/>
          </a:xfrm>
          <a:prstGeom prst="rect">
            <a:avLst/>
          </a:prstGeom>
        </p:spPr>
      </p:pic>
      <p:pic>
        <p:nvPicPr>
          <p:cNvPr id="10" name="Picture 9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B16D4B08-B21C-4C62-95C7-3A15766CBB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96" y="2294061"/>
            <a:ext cx="3404275" cy="34337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83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222 (Ex: 121 ; Large: 101)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slightly higher than CI Healthy (64-172)</a:t>
            </a:r>
          </a:p>
          <a:p>
            <a:r>
              <a:rPr lang="en-US" dirty="0"/>
              <a:t>              	             After wash count lower than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239B2-E149-48F7-8D4C-DCD4EB3F36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57" t="16551" r="59221" b="11077"/>
          <a:stretch/>
        </p:blipFill>
        <p:spPr>
          <a:xfrm>
            <a:off x="442167" y="2322827"/>
            <a:ext cx="4061691" cy="355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66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2014</Words>
  <Application>Microsoft Office PowerPoint</Application>
  <PresentationFormat>Widescreen</PresentationFormat>
  <Paragraphs>279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Continuation Blind Test Healthy vs Breast Cancer Plasma Samples based on Exosome count using PANORAMA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PANORAMA of Plasma Sample 85 (Prediction: Healthy)</vt:lpstr>
      <vt:lpstr>PANORAMA of Plasma Sample 86 (Prediction: Cancer)</vt:lpstr>
      <vt:lpstr>PANORAMA of Plasma Sample 87 (Prediction: Healthy)</vt:lpstr>
      <vt:lpstr>PANORAMA of Plasma Sample 88 (Prediction: Healthy)</vt:lpstr>
      <vt:lpstr>PANORAMA of Plasma Sample 89 (Prediction: Healthy)</vt:lpstr>
      <vt:lpstr>PANORAMA of Plasma Sample 90 (Prediction: Cancer)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PANORAMA of Plasma Sample 98 (Prediction: Healthy)</vt:lpstr>
      <vt:lpstr>PANORAMA of Plasma Sample 99 (Prediction: Healthy)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Continuation Blind Test Healthy vs Breast Cancer Plasma Samples based on Exosome count using PANORAMA</dc:title>
  <dc:creator>Sadman Mallick</dc:creator>
  <cp:lastModifiedBy>Sadman Mallick</cp:lastModifiedBy>
  <cp:revision>1</cp:revision>
  <dcterms:created xsi:type="dcterms:W3CDTF">2024-02-25T22:29:15Z</dcterms:created>
  <dcterms:modified xsi:type="dcterms:W3CDTF">2024-02-25T22:30:16Z</dcterms:modified>
</cp:coreProperties>
</file>